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0D1E8-F45E-450D-9E79-0A15CC8F2044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59EEF437-2E5B-49DC-B5A2-D2051848C7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6548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0D1E8-F45E-450D-9E79-0A15CC8F2044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F437-2E5B-49DC-B5A2-D2051848C7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7519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8C30D1E8-F45E-450D-9E79-0A15CC8F2044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pt-BR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59EEF437-2E5B-49DC-B5A2-D2051848C7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1393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0D1E8-F45E-450D-9E79-0A15CC8F2044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F437-2E5B-49DC-B5A2-D2051848C7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4644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0D1E8-F45E-450D-9E79-0A15CC8F2044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F437-2E5B-49DC-B5A2-D2051848C7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7508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0D1E8-F45E-450D-9E79-0A15CC8F2044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F437-2E5B-49DC-B5A2-D2051848C7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3357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0D1E8-F45E-450D-9E79-0A15CC8F2044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F437-2E5B-49DC-B5A2-D2051848C7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2647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0D1E8-F45E-450D-9E79-0A15CC8F2044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F437-2E5B-49DC-B5A2-D2051848C7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2688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0D1E8-F45E-450D-9E79-0A15CC8F2044}" type="datetimeFigureOut">
              <a:rPr lang="pt-BR" smtClean="0"/>
              <a:t>30/03/2022</a:t>
            </a:fld>
            <a:endParaRPr lang="pt-B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F437-2E5B-49DC-B5A2-D2051848C7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90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0D1E8-F45E-450D-9E79-0A15CC8F2044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F437-2E5B-49DC-B5A2-D2051848C7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8998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0D1E8-F45E-450D-9E79-0A15CC8F2044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F437-2E5B-49DC-B5A2-D2051848C7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7015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C30D1E8-F45E-450D-9E79-0A15CC8F2044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59EEF437-2E5B-49DC-B5A2-D2051848C7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6733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5A7D7F2-D325-451D-939C-BB210F74CA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O MUNDO ÀS AVESSAS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116EF27B-F169-45D0-A837-80177DC83A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i="1" dirty="0"/>
              <a:t>RENOVAÇÃO APOCALÍPTICA </a:t>
            </a:r>
          </a:p>
        </p:txBody>
      </p:sp>
    </p:spTree>
    <p:extLst>
      <p:ext uri="{BB962C8B-B14F-4D97-AF65-F5344CB8AC3E}">
        <p14:creationId xmlns:p14="http://schemas.microsoft.com/office/powerpoint/2010/main" val="3935931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AEE07A3-4BDB-44BD-80DE-8B19AD1D4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EF5173CA-B602-4E12-B294-13B7B347B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</a:t>
            </a:r>
            <a:r>
              <a:rPr lang="pt-BR" sz="3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literatura apocalíptica </a:t>
            </a:r>
            <a:r>
              <a:rPr lang="pt-BR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foi importantíssima para o </a:t>
            </a:r>
            <a:r>
              <a:rPr lang="pt-BR" sz="3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cristianismo</a:t>
            </a:r>
            <a:r>
              <a:rPr lang="pt-BR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r>
              <a:rPr lang="pt-BR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Segundo Ernst </a:t>
            </a:r>
            <a:r>
              <a:rPr lang="pt-BR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Käsemann</a:t>
            </a:r>
            <a:r>
              <a:rPr lang="pt-BR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“[...] O </a:t>
            </a:r>
            <a:r>
              <a:rPr lang="pt-BR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apocalipsismo</a:t>
            </a:r>
            <a:r>
              <a:rPr lang="pt-BR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foi [...] o pai de toda teologia cristã [...]”, isto é, “[...] o </a:t>
            </a:r>
            <a:r>
              <a:rPr lang="pt-BR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apocalipsismo</a:t>
            </a:r>
            <a:r>
              <a:rPr lang="pt-BR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como início propriamente dito da teologia cristã [...]”</a:t>
            </a:r>
            <a:r>
              <a:rPr lang="pt-BR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425724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59C5EC0-C871-4996-B122-F08C8A286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Apocalíptica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ECC51611-A420-45DE-95A0-36C31C847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pt-BR" sz="3200" dirty="0"/>
              <a:t>Pode-se falar de ideias religiosas, ou seja, de expectativa de que Deus possa revelar conhecimento por meio de seus anjos e de homens santos.</a:t>
            </a:r>
          </a:p>
          <a:p>
            <a:pPr marL="514350" indent="-514350">
              <a:buAutoNum type="arabicPeriod"/>
            </a:pPr>
            <a:endParaRPr lang="pt-BR" sz="3200" dirty="0"/>
          </a:p>
          <a:p>
            <a:pPr marL="514350" indent="-514350">
              <a:buAutoNum type="arabicPeriod"/>
            </a:pPr>
            <a:r>
              <a:rPr lang="pt-BR" sz="3200" dirty="0"/>
              <a:t>Estas mensagens eram, no entanto, transmitidas por meio de escritos, que são chamados de apocalipses [...], ou seja, o gênero apocalíptico.</a:t>
            </a:r>
          </a:p>
        </p:txBody>
      </p:sp>
    </p:spTree>
    <p:extLst>
      <p:ext uri="{BB962C8B-B14F-4D97-AF65-F5344CB8AC3E}">
        <p14:creationId xmlns:p14="http://schemas.microsoft.com/office/powerpoint/2010/main" val="1119999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1A5E8D3-E51A-47CD-A8B3-790D949B4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21D85115-D19F-46E4-9D11-CEEE9DD31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00" dirty="0"/>
              <a:t>Também era apocalíptica a consciência de estar de alguma forma vivendo no final dos tempos, de esperar que antes da chegada de Deus e de seu reinado haveria um tempo de provações e de sofrimento.</a:t>
            </a:r>
          </a:p>
        </p:txBody>
      </p:sp>
    </p:spTree>
    <p:extLst>
      <p:ext uri="{BB962C8B-B14F-4D97-AF65-F5344CB8AC3E}">
        <p14:creationId xmlns:p14="http://schemas.microsoft.com/office/powerpoint/2010/main" val="3106420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C353C65-0139-4727-942F-97873E434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FE798B55-6A98-4D2E-8FF4-F6B0B9CCB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2800" dirty="0"/>
              <a:t>John Collins define o gênero apocalipse da seguinte forma:  </a:t>
            </a:r>
          </a:p>
          <a:p>
            <a:endParaRPr lang="pt-BR" sz="2800" dirty="0"/>
          </a:p>
          <a:p>
            <a:r>
              <a:rPr lang="pt-BR" sz="2800" dirty="0"/>
              <a:t>[...] “um gênero de literatura </a:t>
            </a:r>
            <a:r>
              <a:rPr lang="pt-BR" sz="2800" dirty="0" err="1"/>
              <a:t>revelatória</a:t>
            </a:r>
            <a:r>
              <a:rPr lang="pt-BR" sz="2800" dirty="0"/>
              <a:t> com estrutura narrativa, no qual a revelação a um receptor humano é mediada por um ser sobrenatural, desvendando uma realidade transcendente que tanto é temporal, na medida em que vislumbra salvação escatológica quanto espacial, na medida em que envolve outro mundo, sobrenatural”. </a:t>
            </a:r>
          </a:p>
        </p:txBody>
      </p:sp>
    </p:spTree>
    <p:extLst>
      <p:ext uri="{BB962C8B-B14F-4D97-AF65-F5344CB8AC3E}">
        <p14:creationId xmlns:p14="http://schemas.microsoft.com/office/powerpoint/2010/main" val="2647545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6B4572B7-D7C0-4670-8DC9-C208E83E3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"/>
            <a:ext cx="12192000" cy="6858000"/>
          </a:xfrm>
        </p:spPr>
        <p:txBody>
          <a:bodyPr numCol="2">
            <a:normAutofit lnSpcReduction="10000"/>
          </a:bodyPr>
          <a:lstStyle/>
          <a:p>
            <a:pPr marL="0" indent="0">
              <a:buNone/>
            </a:pPr>
            <a:r>
              <a:rPr lang="pt-BR" dirty="0"/>
              <a:t>A. 1,1-8: Prólogo e saudação epistolar </a:t>
            </a:r>
          </a:p>
          <a:p>
            <a:pPr marL="0" indent="0">
              <a:buNone/>
            </a:pPr>
            <a:r>
              <a:rPr lang="pt-BR" dirty="0"/>
              <a:t>		1,1-3 Título</a:t>
            </a:r>
          </a:p>
          <a:p>
            <a:pPr marL="0" indent="0">
              <a:buNone/>
            </a:pPr>
            <a:r>
              <a:rPr lang="pt-BR" dirty="0"/>
              <a:t>		1,4-6 Saudação</a:t>
            </a:r>
          </a:p>
          <a:p>
            <a:pPr marL="0" indent="0">
              <a:buNone/>
            </a:pPr>
            <a:r>
              <a:rPr lang="pt-BR" dirty="0"/>
              <a:t>		1,7-8 Slogan (lema)</a:t>
            </a:r>
          </a:p>
          <a:p>
            <a:pPr marL="0" indent="0">
              <a:buNone/>
            </a:pPr>
            <a:r>
              <a:rPr lang="pt-BR" dirty="0"/>
              <a:t>B. 1,9-3,22: Situação retórica nas cidades da Ásia Menor</a:t>
            </a:r>
          </a:p>
          <a:p>
            <a:pPr marL="0" indent="0">
              <a:buNone/>
            </a:pPr>
            <a:r>
              <a:rPr lang="pt-BR" dirty="0"/>
              <a:t>		1,9-10 Autor e situação</a:t>
            </a:r>
          </a:p>
          <a:p>
            <a:pPr marL="0" indent="0">
              <a:buNone/>
            </a:pPr>
            <a:r>
              <a:rPr lang="pt-BR" dirty="0"/>
              <a:t>		1,11-20 Visão profética inaugural</a:t>
            </a:r>
          </a:p>
          <a:p>
            <a:pPr marL="0" indent="0">
              <a:buNone/>
            </a:pPr>
            <a:r>
              <a:rPr lang="pt-BR" dirty="0"/>
              <a:t>	I. 2,1-3,22 Mensagens proféticas às sete comunidades</a:t>
            </a:r>
          </a:p>
          <a:p>
            <a:pPr marL="0" indent="0">
              <a:buNone/>
            </a:pPr>
            <a:r>
              <a:rPr lang="pt-BR" dirty="0"/>
              <a:t>C. 4,1-9,21; 11,15-19: Abertura do livro selado: pragas do Êxodo</a:t>
            </a:r>
          </a:p>
          <a:p>
            <a:pPr marL="0" indent="0">
              <a:buNone/>
            </a:pPr>
            <a:r>
              <a:rPr lang="pt-BR" dirty="0"/>
              <a:t>		4,1-5,14 Corte celestial e livro selado</a:t>
            </a:r>
          </a:p>
          <a:p>
            <a:pPr marL="0" indent="0">
              <a:buNone/>
            </a:pPr>
            <a:r>
              <a:rPr lang="pt-BR" dirty="0"/>
              <a:t>	II. 6,1-8,1 Pragas cósmicas: sete selos</a:t>
            </a:r>
          </a:p>
          <a:p>
            <a:pPr marL="0" indent="0">
              <a:buNone/>
            </a:pPr>
            <a:r>
              <a:rPr lang="pt-BR" dirty="0"/>
              <a:t>	III. 8,2-9,21; 11,15-19 Pragas cósmicas: sete trombetas</a:t>
            </a:r>
          </a:p>
          <a:p>
            <a:pPr marL="0" indent="0">
              <a:buNone/>
            </a:pPr>
            <a:r>
              <a:rPr lang="pt-BR" dirty="0"/>
              <a:t>D. 10,1-15,4: O livro agridoce: “Guerra” contra a comunidade</a:t>
            </a:r>
          </a:p>
          <a:p>
            <a:pPr marL="0" indent="0">
              <a:buNone/>
            </a:pPr>
            <a:r>
              <a:rPr lang="pt-BR" dirty="0"/>
              <a:t>		10,1-11,14 Encargo profético</a:t>
            </a:r>
          </a:p>
          <a:p>
            <a:pPr marL="0" indent="0">
              <a:buNone/>
            </a:pPr>
            <a:r>
              <a:rPr lang="pt-BR" dirty="0"/>
              <a:t>		12,1-14,5 Interpretação profética</a:t>
            </a:r>
          </a:p>
          <a:p>
            <a:pPr marL="0" indent="0">
              <a:buNone/>
            </a:pPr>
            <a:r>
              <a:rPr lang="pt-BR" dirty="0"/>
              <a:t>		14,6-15,4 Libertação escatológica</a:t>
            </a:r>
          </a:p>
          <a:p>
            <a:pPr marL="0" indent="0">
              <a:buNone/>
            </a:pPr>
            <a:r>
              <a:rPr lang="pt-BR" dirty="0"/>
              <a:t>C’. 15,5-19,10: Êxodo da opressão de Babilônia/Roma</a:t>
            </a:r>
          </a:p>
          <a:p>
            <a:pPr marL="0" indent="0">
              <a:buNone/>
            </a:pPr>
            <a:r>
              <a:rPr lang="pt-BR" dirty="0"/>
              <a:t>	IV. 15,5-16,21 Pragas cósmicas: sete taças</a:t>
            </a:r>
          </a:p>
          <a:p>
            <a:pPr marL="0" indent="0">
              <a:buNone/>
            </a:pPr>
            <a:r>
              <a:rPr lang="pt-BR" dirty="0"/>
              <a:t>		17,1-18 Roma e seu poder</a:t>
            </a:r>
          </a:p>
          <a:p>
            <a:pPr marL="0" indent="0">
              <a:buNone/>
            </a:pPr>
            <a:r>
              <a:rPr lang="pt-BR" dirty="0"/>
              <a:t>		18,1-19,10 Juízo de Roma</a:t>
            </a:r>
          </a:p>
          <a:p>
            <a:pPr marL="0" indent="0">
              <a:buNone/>
            </a:pPr>
            <a:r>
              <a:rPr lang="pt-BR" dirty="0"/>
              <a:t>B’. 19,11-22,9: Libertação do mal e mundo-cidade de Deus</a:t>
            </a:r>
          </a:p>
          <a:p>
            <a:pPr marL="0" indent="0">
              <a:buNone/>
            </a:pPr>
            <a:r>
              <a:rPr lang="pt-BR" dirty="0"/>
              <a:t>		19,11-20,15 Libertação dos poderes do mal</a:t>
            </a:r>
          </a:p>
          <a:p>
            <a:pPr marL="0" indent="0">
              <a:buNone/>
            </a:pPr>
            <a:r>
              <a:rPr lang="pt-BR" dirty="0"/>
              <a:t>		21,1-8 O mundo libertado por Deus</a:t>
            </a:r>
          </a:p>
          <a:p>
            <a:pPr marL="0" indent="0">
              <a:buNone/>
            </a:pPr>
            <a:r>
              <a:rPr lang="pt-BR" dirty="0"/>
              <a:t>21,9-22,9 A cidade cósmica de Deus </a:t>
            </a:r>
          </a:p>
          <a:p>
            <a:pPr marL="0" indent="0">
              <a:buNone/>
            </a:pPr>
            <a:r>
              <a:rPr lang="pt-BR" dirty="0"/>
              <a:t>A’. 22,10-21: Epílogo e marco epistolar</a:t>
            </a:r>
          </a:p>
          <a:p>
            <a:pPr marL="0" indent="0">
              <a:buNone/>
            </a:pPr>
            <a:r>
              <a:rPr lang="pt-BR" dirty="0"/>
              <a:t>		22,10-17 Ditos reveladores</a:t>
            </a:r>
          </a:p>
          <a:p>
            <a:pPr marL="0" indent="0">
              <a:buNone/>
            </a:pPr>
            <a:r>
              <a:rPr lang="pt-BR" dirty="0"/>
              <a:t>		22,18-21 Conclusão epistolar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50275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ira">
  <a:themeElements>
    <a:clrScheme name="Tipo de Madei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ipo de Madei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ipo de Madei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TM03090434[[fn=Tipo de Madeira]]</Template>
  <TotalTime>15</TotalTime>
  <Words>209</Words>
  <Application>Microsoft Office PowerPoint</Application>
  <PresentationFormat>Widescreen</PresentationFormat>
  <Paragraphs>39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Calibri</vt:lpstr>
      <vt:lpstr>Rockwell</vt:lpstr>
      <vt:lpstr>Rockwell Condensed</vt:lpstr>
      <vt:lpstr>Times New Roman</vt:lpstr>
      <vt:lpstr>Wingdings</vt:lpstr>
      <vt:lpstr>Tipo de Madeira</vt:lpstr>
      <vt:lpstr>O MUNDO ÀS AVESSAS</vt:lpstr>
      <vt:lpstr>Apresentação do PowerPoint</vt:lpstr>
      <vt:lpstr>Apocalíptica 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MUNDO ÀS AVESSAS</dc:title>
  <dc:creator>Bebetinha -</dc:creator>
  <cp:lastModifiedBy>Jane</cp:lastModifiedBy>
  <cp:revision>1</cp:revision>
  <dcterms:created xsi:type="dcterms:W3CDTF">2022-03-30T18:41:03Z</dcterms:created>
  <dcterms:modified xsi:type="dcterms:W3CDTF">2022-03-30T22:26:46Z</dcterms:modified>
</cp:coreProperties>
</file>